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8" r:id="rId4"/>
    <p:sldId id="263" r:id="rId5"/>
    <p:sldId id="260" r:id="rId6"/>
    <p:sldId id="261" r:id="rId7"/>
    <p:sldId id="262" r:id="rId8"/>
    <p:sldId id="264" r:id="rId9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ACE0-90A2-4840-A081-89D5E36210D8}" type="datetimeFigureOut">
              <a:rPr kumimoji="1" lang="ja-JP" altLang="en-US" smtClean="0"/>
              <a:t>2020/5/14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B633-F336-410A-A611-BDA36FADEF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8534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ACE0-90A2-4840-A081-89D5E36210D8}" type="datetimeFigureOut">
              <a:rPr kumimoji="1" lang="ja-JP" altLang="en-US" smtClean="0"/>
              <a:t>2020/5/14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B633-F336-410A-A611-BDA36FADEF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4226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ACE0-90A2-4840-A081-89D5E36210D8}" type="datetimeFigureOut">
              <a:rPr kumimoji="1" lang="ja-JP" altLang="en-US" smtClean="0"/>
              <a:t>2020/5/14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B633-F336-410A-A611-BDA36FADEF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89170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ACE0-90A2-4840-A081-89D5E36210D8}" type="datetimeFigureOut">
              <a:rPr kumimoji="1" lang="ja-JP" altLang="en-US" smtClean="0"/>
              <a:t>2020/5/14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B633-F336-410A-A611-BDA36FADEF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3956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ACE0-90A2-4840-A081-89D5E36210D8}" type="datetimeFigureOut">
              <a:rPr kumimoji="1" lang="ja-JP" altLang="en-US" smtClean="0"/>
              <a:t>2020/5/14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B633-F336-410A-A611-BDA36FADEF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9241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ACE0-90A2-4840-A081-89D5E36210D8}" type="datetimeFigureOut">
              <a:rPr kumimoji="1" lang="ja-JP" altLang="en-US" smtClean="0"/>
              <a:t>2020/5/14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B633-F336-410A-A611-BDA36FADEF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47134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ACE0-90A2-4840-A081-89D5E36210D8}" type="datetimeFigureOut">
              <a:rPr kumimoji="1" lang="ja-JP" altLang="en-US" smtClean="0"/>
              <a:t>2020/5/14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B633-F336-410A-A611-BDA36FADEF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22590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ACE0-90A2-4840-A081-89D5E36210D8}" type="datetimeFigureOut">
              <a:rPr kumimoji="1" lang="ja-JP" altLang="en-US" smtClean="0"/>
              <a:t>2020/5/14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B633-F336-410A-A611-BDA36FADEF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64777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ACE0-90A2-4840-A081-89D5E36210D8}" type="datetimeFigureOut">
              <a:rPr kumimoji="1" lang="ja-JP" altLang="en-US" smtClean="0"/>
              <a:t>2020/5/14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B633-F336-410A-A611-BDA36FADEF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66649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ACE0-90A2-4840-A081-89D5E36210D8}" type="datetimeFigureOut">
              <a:rPr kumimoji="1" lang="ja-JP" altLang="en-US" smtClean="0"/>
              <a:t>2020/5/14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B633-F336-410A-A611-BDA36FADEF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65155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ACE0-90A2-4840-A081-89D5E36210D8}" type="datetimeFigureOut">
              <a:rPr kumimoji="1" lang="ja-JP" altLang="en-US" smtClean="0"/>
              <a:t>2020/5/14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B633-F336-410A-A611-BDA36FADEF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37464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6ACE0-90A2-4840-A081-89D5E36210D8}" type="datetimeFigureOut">
              <a:rPr kumimoji="1" lang="ja-JP" altLang="en-US" smtClean="0"/>
              <a:t>2020/5/14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FB633-F336-410A-A611-BDA36FADEF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57612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横巻き 3"/>
          <p:cNvSpPr/>
          <p:nvPr/>
        </p:nvSpPr>
        <p:spPr>
          <a:xfrm>
            <a:off x="716759" y="1144534"/>
            <a:ext cx="10353040" cy="3952240"/>
          </a:xfrm>
          <a:prstGeom prst="horizontalScroll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849880" y="1827609"/>
            <a:ext cx="6035040" cy="2603341"/>
          </a:xfrm>
        </p:spPr>
        <p:txBody>
          <a:bodyPr>
            <a:normAutofit/>
          </a:bodyPr>
          <a:lstStyle/>
          <a:p>
            <a:r>
              <a:rPr kumimoji="1" lang="en-US" altLang="ja-JP" dirty="0" smtClean="0">
                <a:latin typeface="Monotype Corsiva" panose="03010101010201010101" pitchFamily="66" charset="0"/>
              </a:rPr>
              <a:t>ENGLISH</a:t>
            </a:r>
            <a:r>
              <a:rPr kumimoji="1" lang="ja-JP" altLang="en-US" dirty="0" smtClean="0">
                <a:latin typeface="Monotype Corsiva" panose="03010101010201010101" pitchFamily="66" charset="0"/>
              </a:rPr>
              <a:t>　</a:t>
            </a:r>
            <a:r>
              <a:rPr kumimoji="1" lang="en-US" altLang="ja-JP" dirty="0" smtClean="0">
                <a:latin typeface="Monotype Corsiva" panose="03010101010201010101" pitchFamily="66" charset="0"/>
              </a:rPr>
              <a:t>QUEST</a:t>
            </a:r>
            <a:br>
              <a:rPr kumimoji="1" lang="en-US" altLang="ja-JP" dirty="0" smtClean="0">
                <a:latin typeface="Monotype Corsiva" panose="03010101010201010101" pitchFamily="66" charset="0"/>
              </a:rPr>
            </a:br>
            <a:r>
              <a:rPr lang="ja-JP" altLang="en-US" sz="4000" dirty="0" smtClean="0">
                <a:latin typeface="Monotype Corsiva" panose="03010101010201010101" pitchFamily="66" charset="0"/>
              </a:rPr>
              <a:t>３</a:t>
            </a:r>
            <a:r>
              <a:rPr kumimoji="1" lang="ja-JP" altLang="en-US" sz="4000" dirty="0" smtClean="0">
                <a:latin typeface="Monotype Corsiva" panose="03010101010201010101" pitchFamily="66" charset="0"/>
              </a:rPr>
              <a:t>年生</a:t>
            </a:r>
            <a:r>
              <a:rPr kumimoji="1" lang="en-US" altLang="ja-JP" sz="4000" dirty="0" smtClean="0">
                <a:latin typeface="Monotype Corsiva" panose="03010101010201010101" pitchFamily="66" charset="0"/>
              </a:rPr>
              <a:t/>
            </a:r>
            <a:br>
              <a:rPr kumimoji="1" lang="en-US" altLang="ja-JP" sz="4000" dirty="0" smtClean="0">
                <a:latin typeface="Monotype Corsiva" panose="03010101010201010101" pitchFamily="66" charset="0"/>
              </a:rPr>
            </a:br>
            <a:r>
              <a:rPr lang="ja-JP" altLang="en-US" sz="4000" dirty="0" smtClean="0">
                <a:latin typeface="Monotype Corsiva" panose="03010101010201010101" pitchFamily="66" charset="0"/>
              </a:rPr>
              <a:t>（受け身形）</a:t>
            </a:r>
            <a:r>
              <a:rPr kumimoji="1" lang="en-US" altLang="ja-JP" sz="4000" dirty="0" smtClean="0">
                <a:latin typeface="Monotype Corsiva" panose="03010101010201010101" pitchFamily="66" charset="0"/>
              </a:rPr>
              <a:t/>
            </a:r>
            <a:br>
              <a:rPr kumimoji="1" lang="en-US" altLang="ja-JP" sz="4000" dirty="0" smtClean="0">
                <a:latin typeface="Monotype Corsiva" panose="03010101010201010101" pitchFamily="66" charset="0"/>
              </a:rPr>
            </a:br>
            <a:endParaRPr kumimoji="1" lang="ja-JP" altLang="en-US" sz="28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72095" y="1144534"/>
            <a:ext cx="3000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6451" y="4759498"/>
            <a:ext cx="305218" cy="305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8884920" y="4683343"/>
            <a:ext cx="2094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沖縄県教育委員会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05593" y="1236662"/>
            <a:ext cx="3807230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中学校外国語　在宅生徒への学習支援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113156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73579" y="579110"/>
            <a:ext cx="10153290" cy="203132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中学生のみなさん、ようこそ！　</a:t>
            </a:r>
            <a:r>
              <a:rPr kumimoji="1" lang="en-US" altLang="ja-JP" b="1" dirty="0" smtClean="0"/>
              <a:t>ENGLISH QUEST!</a:t>
            </a:r>
            <a:r>
              <a:rPr kumimoji="1" lang="ja-JP" altLang="en-US" b="1" dirty="0" smtClean="0"/>
              <a:t>へ</a:t>
            </a:r>
            <a:endParaRPr kumimoji="1" lang="en-US" altLang="ja-JP" b="1" dirty="0" smtClean="0"/>
          </a:p>
          <a:p>
            <a:r>
              <a:rPr lang="ja-JP" altLang="en-US" b="1" dirty="0" smtClean="0"/>
              <a:t>中学１年生の皆さんは、「中学校の英語って難しそうだな」と感じていませんか？</a:t>
            </a:r>
            <a:endParaRPr lang="en-US" altLang="ja-JP" b="1" dirty="0" smtClean="0"/>
          </a:p>
          <a:p>
            <a:r>
              <a:rPr lang="ja-JP" altLang="en-US" b="1" dirty="0" smtClean="0"/>
              <a:t>また、２年生、３年生の皆さんは「英語って</a:t>
            </a:r>
            <a:r>
              <a:rPr lang="ja-JP" altLang="en-US" b="1" dirty="0"/>
              <a:t>本当</a:t>
            </a:r>
            <a:r>
              <a:rPr lang="ja-JP" altLang="en-US" b="1" dirty="0" smtClean="0"/>
              <a:t>に</a:t>
            </a:r>
            <a:r>
              <a:rPr lang="ja-JP" altLang="en-US" b="1" dirty="0"/>
              <a:t>役</a:t>
            </a:r>
            <a:r>
              <a:rPr lang="ja-JP" altLang="en-US" b="1" dirty="0" smtClean="0"/>
              <a:t>に</a:t>
            </a:r>
            <a:r>
              <a:rPr lang="ja-JP" altLang="en-US" b="1" dirty="0"/>
              <a:t>立</a:t>
            </a:r>
            <a:r>
              <a:rPr lang="ja-JP" altLang="en-US" b="1" dirty="0" smtClean="0"/>
              <a:t>つか</a:t>
            </a:r>
            <a:r>
              <a:rPr lang="ja-JP" altLang="en-US" b="1" dirty="0"/>
              <a:t>な</a:t>
            </a:r>
            <a:r>
              <a:rPr lang="ja-JP" altLang="en-US" b="1" dirty="0" smtClean="0"/>
              <a:t>？」と思っていませんか？</a:t>
            </a:r>
            <a:endParaRPr lang="en-US" altLang="ja-JP" b="1" dirty="0" smtClean="0"/>
          </a:p>
          <a:p>
            <a:r>
              <a:rPr lang="ja-JP" altLang="en-US" b="1" dirty="0" smtClean="0"/>
              <a:t>実は、英語の学習は、皆さんの今の生活や将来の生活等に大きく関わっています。</a:t>
            </a:r>
            <a:endParaRPr lang="en-US" altLang="ja-JP" b="1" dirty="0" smtClean="0"/>
          </a:p>
          <a:p>
            <a:r>
              <a:rPr lang="ja-JP" altLang="en-US" b="1" dirty="0" smtClean="0"/>
              <a:t>そこで、英語の学習が皆さんの身近になるように、「探求＝</a:t>
            </a:r>
            <a:r>
              <a:rPr lang="en-US" altLang="ja-JP" b="1" dirty="0" smtClean="0"/>
              <a:t>Quest</a:t>
            </a:r>
            <a:r>
              <a:rPr lang="ja-JP" altLang="en-US" b="1" dirty="0" smtClean="0"/>
              <a:t>」しながら問題を解決していけるように課題を投げかかけています。</a:t>
            </a:r>
            <a:endParaRPr lang="en-US" altLang="ja-JP" b="1" dirty="0" smtClean="0"/>
          </a:p>
          <a:p>
            <a:r>
              <a:rPr lang="ja-JP" altLang="en-US" b="1" dirty="0" smtClean="0"/>
              <a:t>それぞれの「ステージ」をクリアして、その先のゴールまでたどり着いてください。</a:t>
            </a:r>
            <a:endParaRPr lang="en-US" altLang="ja-JP" b="1" dirty="0" smtClean="0"/>
          </a:p>
        </p:txBody>
      </p:sp>
      <p:sp>
        <p:nvSpPr>
          <p:cNvPr id="5" name="横巻き 4"/>
          <p:cNvSpPr/>
          <p:nvPr/>
        </p:nvSpPr>
        <p:spPr>
          <a:xfrm>
            <a:off x="573579" y="2492430"/>
            <a:ext cx="10312478" cy="2709182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課題は、４つのステージとレベルに分かれています。</a:t>
            </a:r>
            <a:endParaRPr kumimoji="1" lang="en-US" altLang="ja-JP" b="1" dirty="0" smtClean="0">
              <a:solidFill>
                <a:schemeClr val="tx1"/>
              </a:solidFill>
            </a:endParaRPr>
          </a:p>
          <a:p>
            <a:endParaRPr kumimoji="1" lang="en-US" altLang="ja-JP" b="1" dirty="0" smtClean="0">
              <a:solidFill>
                <a:schemeClr val="tx1"/>
              </a:solidFill>
            </a:endParaRPr>
          </a:p>
          <a:p>
            <a:r>
              <a:rPr kumimoji="1" lang="ja-JP" altLang="en-US" b="1" dirty="0" smtClean="0">
                <a:solidFill>
                  <a:schemeClr val="tx1"/>
                </a:solidFill>
              </a:rPr>
              <a:t>　　　　　　　　　　　　　</a:t>
            </a:r>
            <a:r>
              <a:rPr kumimoji="1" lang="en-US" altLang="ja-JP" b="1" dirty="0" smtClean="0">
                <a:solidFill>
                  <a:schemeClr val="tx1"/>
                </a:solidFill>
              </a:rPr>
              <a:t>Stage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b="1" dirty="0" smtClean="0">
                <a:solidFill>
                  <a:schemeClr val="tx1"/>
                </a:solidFill>
              </a:rPr>
              <a:t>1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　　基礎的な探求レベル</a:t>
            </a:r>
            <a:endParaRPr kumimoji="1" lang="en-US" altLang="ja-JP" b="1" dirty="0" smtClean="0">
              <a:solidFill>
                <a:schemeClr val="tx1"/>
              </a:solidFill>
            </a:endParaRPr>
          </a:p>
          <a:p>
            <a:r>
              <a:rPr lang="ja-JP" altLang="en-US" b="1" dirty="0" smtClean="0">
                <a:solidFill>
                  <a:schemeClr val="tx1"/>
                </a:solidFill>
              </a:rPr>
              <a:t>　　　　　　　　　　　　　</a:t>
            </a:r>
            <a:r>
              <a:rPr lang="en-US" altLang="ja-JP" b="1" dirty="0" smtClean="0">
                <a:solidFill>
                  <a:schemeClr val="tx1"/>
                </a:solidFill>
              </a:rPr>
              <a:t>Stage 2</a:t>
            </a:r>
            <a:r>
              <a:rPr lang="ja-JP" altLang="en-US" b="1" dirty="0" smtClean="0">
                <a:solidFill>
                  <a:schemeClr val="tx1"/>
                </a:solidFill>
              </a:rPr>
              <a:t>　　普段の授業の探求レベル</a:t>
            </a:r>
            <a:endParaRPr lang="en-US" altLang="ja-JP" b="1" dirty="0" smtClean="0">
              <a:solidFill>
                <a:schemeClr val="tx1"/>
              </a:solidFill>
            </a:endParaRPr>
          </a:p>
          <a:p>
            <a:r>
              <a:rPr kumimoji="1" lang="ja-JP" altLang="en-US" b="1" dirty="0" smtClean="0">
                <a:solidFill>
                  <a:schemeClr val="tx1"/>
                </a:solidFill>
              </a:rPr>
              <a:t>　　　　　　　　　　　　　</a:t>
            </a:r>
            <a:r>
              <a:rPr kumimoji="1" lang="en-US" altLang="ja-JP" b="1" dirty="0" smtClean="0">
                <a:solidFill>
                  <a:schemeClr val="tx1"/>
                </a:solidFill>
              </a:rPr>
              <a:t>Stage 3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　　その単元の目標探求レベル</a:t>
            </a:r>
            <a:endParaRPr kumimoji="1" lang="en-US" altLang="ja-JP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b="1" dirty="0" smtClean="0">
                <a:solidFill>
                  <a:schemeClr val="tx1"/>
                </a:solidFill>
              </a:rPr>
              <a:t>Stage 4</a:t>
            </a:r>
            <a:r>
              <a:rPr lang="ja-JP" altLang="en-US" b="1" dirty="0" smtClean="0">
                <a:solidFill>
                  <a:schemeClr val="tx1"/>
                </a:solidFill>
              </a:rPr>
              <a:t>　　学んだ内容を授業や社会に活かせる探求レベル</a:t>
            </a:r>
            <a:r>
              <a:rPr lang="en-US" altLang="ja-JP" b="1" dirty="0" smtClean="0">
                <a:solidFill>
                  <a:schemeClr val="tx1"/>
                </a:solidFill>
              </a:rPr>
              <a:t>      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602942" y="5187716"/>
            <a:ext cx="3283115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皆さん</a:t>
            </a:r>
            <a:r>
              <a:rPr lang="ja-JP" altLang="en-US" dirty="0"/>
              <a:t>が</a:t>
            </a:r>
            <a:r>
              <a:rPr lang="ja-JP" altLang="en-US" dirty="0" smtClean="0"/>
              <a:t>すべてのステージクリアすることを期待しています！</a:t>
            </a:r>
            <a:endParaRPr lang="en-US" altLang="ja-JP" dirty="0" smtClean="0"/>
          </a:p>
          <a:p>
            <a:r>
              <a:rPr kumimoji="1" lang="ja-JP" altLang="en-US" dirty="0" smtClean="0"/>
              <a:t>それでは、</a:t>
            </a:r>
            <a:r>
              <a:rPr kumimoji="1" lang="en-US" altLang="ja-JP" dirty="0" smtClean="0"/>
              <a:t>START!!</a:t>
            </a:r>
            <a:r>
              <a:rPr kumimoji="1" lang="ja-JP" altLang="en-US" dirty="0" smtClean="0"/>
              <a:t>　</a:t>
            </a:r>
            <a:endParaRPr kumimoji="1" lang="en-US" altLang="ja-JP" dirty="0" smtClean="0"/>
          </a:p>
          <a:p>
            <a:r>
              <a:rPr kumimoji="1" lang="en-US" altLang="ja-JP" dirty="0" smtClean="0"/>
              <a:t>Good luck!</a:t>
            </a:r>
            <a:endParaRPr kumimoji="1" lang="ja-JP" altLang="en-US" dirty="0"/>
          </a:p>
        </p:txBody>
      </p:sp>
      <p:sp>
        <p:nvSpPr>
          <p:cNvPr id="8" name="四角形吹き出し 7"/>
          <p:cNvSpPr/>
          <p:nvPr/>
        </p:nvSpPr>
        <p:spPr>
          <a:xfrm>
            <a:off x="1447320" y="4973740"/>
            <a:ext cx="5908519" cy="1569660"/>
          </a:xfrm>
          <a:prstGeom prst="wedge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dirty="0">
                <a:solidFill>
                  <a:schemeClr val="tx1"/>
                </a:solidFill>
              </a:rPr>
              <a:t>右</a:t>
            </a:r>
            <a:r>
              <a:rPr lang="ja-JP" altLang="en-US" dirty="0" smtClean="0">
                <a:solidFill>
                  <a:schemeClr val="tx1"/>
                </a:solidFill>
              </a:rPr>
              <a:t>の表にはステージをクリア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した日付を書きましょう。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よくできたら　　　を、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良く分からなかったら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を○でかこみましょう。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/>
          </p:nvPr>
        </p:nvGraphicFramePr>
        <p:xfrm>
          <a:off x="4445631" y="5202520"/>
          <a:ext cx="2808610" cy="114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3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043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14960"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dirty="0" smtClean="0"/>
                        <a:t>Stage Clear</a:t>
                      </a:r>
                      <a:r>
                        <a:rPr kumimoji="1" lang="ja-JP" altLang="en-US" baseline="0" dirty="0" smtClean="0"/>
                        <a:t>            </a:t>
                      </a:r>
                      <a:r>
                        <a:rPr kumimoji="1" lang="en-US" altLang="ja-JP" baseline="0" dirty="0" smtClean="0"/>
                        <a:t>/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8232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5979" y="5640390"/>
            <a:ext cx="737712" cy="654280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8223" y="5646653"/>
            <a:ext cx="720384" cy="648017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8006" y="5552990"/>
            <a:ext cx="363347" cy="322254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5428" y="5842200"/>
            <a:ext cx="316128" cy="284372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3" name="角丸四角形吹き出し 2"/>
          <p:cNvSpPr/>
          <p:nvPr/>
        </p:nvSpPr>
        <p:spPr>
          <a:xfrm>
            <a:off x="3344065" y="73146"/>
            <a:ext cx="4771505" cy="357447"/>
          </a:xfrm>
          <a:prstGeom prst="wedgeRoundRectCallout">
            <a:avLst>
              <a:gd name="adj1" fmla="val -20833"/>
              <a:gd name="adj2" fmla="val 43895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中学生の皆さんへ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552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00295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課題：教科書を開いて、声に出して読んでみよう。その文章から「受け身形」の語句を探して、○でかこんでみよう！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※</a:t>
            </a:r>
            <a:r>
              <a:rPr lang="ja-JP" altLang="en-US" dirty="0" smtClean="0"/>
              <a:t>読めない単語は辞書で調べたり、ネットで発音を聞いたりしてみよう。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説明：①</a:t>
            </a:r>
            <a:r>
              <a:rPr lang="ja-JP" altLang="en-US" dirty="0"/>
              <a:t>受け身</a:t>
            </a:r>
            <a:r>
              <a:rPr lang="ja-JP" altLang="en-US" dirty="0" smtClean="0"/>
              <a:t>の</a:t>
            </a:r>
            <a:r>
              <a:rPr lang="ja-JP" altLang="en-US" dirty="0"/>
              <a:t>文章</a:t>
            </a:r>
            <a:r>
              <a:rPr lang="ja-JP" altLang="en-US" dirty="0" smtClean="0"/>
              <a:t>は「</a:t>
            </a:r>
            <a:r>
              <a:rPr lang="en-US" altLang="ja-JP" dirty="0" smtClean="0"/>
              <a:t>be</a:t>
            </a:r>
            <a:r>
              <a:rPr lang="ja-JP" altLang="en-US" dirty="0" smtClean="0"/>
              <a:t>動詞（</a:t>
            </a:r>
            <a:r>
              <a:rPr lang="en-US" altLang="ja-JP" dirty="0" smtClean="0"/>
              <a:t>am/is/are/was/were</a:t>
            </a:r>
            <a:r>
              <a:rPr lang="ja-JP" altLang="en-US" dirty="0" smtClean="0"/>
              <a:t>）</a:t>
            </a:r>
            <a:r>
              <a:rPr lang="en-US" altLang="ja-JP" dirty="0" smtClean="0"/>
              <a:t>+</a:t>
            </a:r>
            <a:r>
              <a:rPr lang="ja-JP" altLang="en-US" dirty="0" smtClean="0"/>
              <a:t>過去分詞」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で、「～される・～された」の意味です。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　  ②</a:t>
            </a:r>
            <a:r>
              <a:rPr lang="ja-JP" altLang="en-US" dirty="0" smtClean="0"/>
              <a:t>どんなことを</a:t>
            </a:r>
            <a:r>
              <a:rPr lang="ja-JP" altLang="en-US" dirty="0"/>
              <a:t>言</a:t>
            </a:r>
            <a:r>
              <a:rPr lang="ja-JP" altLang="en-US" dirty="0" smtClean="0"/>
              <a:t>っているのか、想像しながら読んでみよう。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 smtClean="0"/>
              <a:t>ヒント！・「過去分詞形って何？」という人は、</a:t>
            </a:r>
            <a:r>
              <a:rPr lang="en-US" altLang="ja-JP" dirty="0" smtClean="0"/>
              <a:t>『</a:t>
            </a:r>
            <a:r>
              <a:rPr lang="ja-JP" altLang="en-US" dirty="0" smtClean="0"/>
              <a:t>過去</a:t>
            </a:r>
            <a:r>
              <a:rPr lang="ja-JP" altLang="en-US" dirty="0"/>
              <a:t>分詞</a:t>
            </a:r>
            <a:r>
              <a:rPr lang="ja-JP" altLang="en-US" dirty="0" smtClean="0"/>
              <a:t>形の表</a:t>
            </a:r>
            <a:r>
              <a:rPr lang="en-US" altLang="ja-JP" dirty="0" smtClean="0"/>
              <a:t>』</a:t>
            </a:r>
            <a:r>
              <a:rPr lang="ja-JP" altLang="en-US" dirty="0" smtClean="0"/>
              <a:t>を参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考にして、読んでみよう。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kumimoji="1" lang="en-US" altLang="ja-JP" dirty="0" smtClean="0"/>
              <a:t>Stage 1</a:t>
            </a:r>
            <a:r>
              <a:rPr kumimoji="1" lang="ja-JP" altLang="en-US" dirty="0" smtClean="0"/>
              <a:t>　　　　　　中学３年生</a:t>
            </a:r>
            <a:endParaRPr kumimoji="1" lang="ja-JP" altLang="en-US" dirty="0"/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399719"/>
              </p:ext>
            </p:extLst>
          </p:nvPr>
        </p:nvGraphicFramePr>
        <p:xfrm>
          <a:off x="8341360" y="457200"/>
          <a:ext cx="2915920" cy="114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79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579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14960"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dirty="0" smtClean="0"/>
                        <a:t>Stage Clear</a:t>
                      </a:r>
                      <a:r>
                        <a:rPr kumimoji="1" lang="ja-JP" altLang="en-US" baseline="0" dirty="0" smtClean="0"/>
                        <a:t>            </a:t>
                      </a:r>
                      <a:r>
                        <a:rPr kumimoji="1" lang="en-US" altLang="ja-JP" baseline="0" dirty="0" smtClean="0"/>
                        <a:t>/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8232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13" name="図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7760" y="879880"/>
            <a:ext cx="737712" cy="654280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4964" y="886143"/>
            <a:ext cx="720384" cy="648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176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3115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ja-JP" altLang="en-US" dirty="0" smtClean="0"/>
              <a:t>　　　　　　　　　　過去分詞形の表　　　　　</a:t>
            </a:r>
            <a:r>
              <a:rPr lang="en-US" altLang="ja-JP" sz="1600" u="sng" dirty="0" smtClean="0"/>
              <a:t>※</a:t>
            </a:r>
            <a:r>
              <a:rPr lang="ja-JP" altLang="en-US" sz="1600" u="sng" dirty="0" smtClean="0"/>
              <a:t>これは一部です</a:t>
            </a:r>
            <a:endParaRPr kumimoji="1" lang="ja-JP" altLang="en-US" sz="1050" u="sng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8868627"/>
              </p:ext>
            </p:extLst>
          </p:nvPr>
        </p:nvGraphicFramePr>
        <p:xfrm>
          <a:off x="640081" y="1602105"/>
          <a:ext cx="10713719" cy="514532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856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005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7560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33406">
                  <a:extLst>
                    <a:ext uri="{9D8B030D-6E8A-4147-A177-3AD203B41FA5}">
                      <a16:colId xmlns:a16="http://schemas.microsoft.com/office/drawing/2014/main" xmlns="" val="439111484"/>
                    </a:ext>
                  </a:extLst>
                </a:gridCol>
                <a:gridCol w="11598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9580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3815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624702">
                  <a:extLst>
                    <a:ext uri="{9D8B030D-6E8A-4147-A177-3AD203B41FA5}">
                      <a16:colId xmlns:a16="http://schemas.microsoft.com/office/drawing/2014/main" xmlns="" val="1151194142"/>
                    </a:ext>
                  </a:extLst>
                </a:gridCol>
              </a:tblGrid>
              <a:tr h="634019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一般動詞（規則動詞）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-(e)d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を付けたら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　　　　　過去分詞形になる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一般動詞（不規則動詞）形が変わる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63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日本語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原形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過去形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過去分詞形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日本語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原形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過去形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過去分詞形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4646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使う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use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used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書く</a:t>
                      </a:r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write</a:t>
                      </a:r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wrote</a:t>
                      </a:r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b="1" dirty="0" smtClean="0"/>
                        <a:t>written</a:t>
                      </a:r>
                      <a:endParaRPr lang="ja-JP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4646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名付ける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named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見る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see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saw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seen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21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閉める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閉じる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close</a:t>
                      </a:r>
                      <a:endParaRPr kumimoji="1" lang="ja-JP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closed</a:t>
                      </a:r>
                      <a:endParaRPr kumimoji="1" lang="ja-JP" alt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close</a:t>
                      </a:r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kumimoji="1" lang="ja-JP" alt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話す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speak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spoke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spoken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84646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～する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play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played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play</a:t>
                      </a:r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ed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知っている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know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knew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known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42635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勉強する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study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studied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stud</a:t>
                      </a:r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ied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～です・～ある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be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動詞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be</a:t>
                      </a: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am/is/are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was/were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been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846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終了する</a:t>
                      </a:r>
                    </a:p>
                    <a:p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finish</a:t>
                      </a:r>
                      <a:endParaRPr kumimoji="1" lang="ja-JP" alt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finished</a:t>
                      </a:r>
                      <a:endParaRPr kumimoji="1" lang="ja-JP" altLang="en-US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finish</a:t>
                      </a:r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ed</a:t>
                      </a:r>
                      <a:endParaRPr kumimoji="1" lang="ja-JP" alt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作る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make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made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made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84646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電話する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呼ぶ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call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called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call</a:t>
                      </a:r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ed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買う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buy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bought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bought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3877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3"/>
          <p:cNvSpPr txBox="1">
            <a:spLocks/>
          </p:cNvSpPr>
          <p:nvPr/>
        </p:nvSpPr>
        <p:spPr>
          <a:xfrm>
            <a:off x="1041400" y="207962"/>
            <a:ext cx="10515600" cy="13255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 smtClean="0"/>
              <a:t>Stage 2</a:t>
            </a:r>
            <a:r>
              <a:rPr lang="ja-JP" altLang="en-US" dirty="0" smtClean="0"/>
              <a:t>　　　　　　中学３年生</a:t>
            </a:r>
            <a:endParaRPr lang="ja-JP" altLang="en-US" dirty="0"/>
          </a:p>
        </p:txBody>
      </p:sp>
      <p:sp>
        <p:nvSpPr>
          <p:cNvPr id="3" name="コンテンツ プレースホルダー 2"/>
          <p:cNvSpPr txBox="1">
            <a:spLocks/>
          </p:cNvSpPr>
          <p:nvPr/>
        </p:nvSpPr>
        <p:spPr>
          <a:xfrm>
            <a:off x="660400" y="1617838"/>
            <a:ext cx="11064240" cy="51385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課題：受け身の文をノートに英語で書いてみよう。①</a:t>
            </a: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説明：①まずは、１～</a:t>
            </a:r>
            <a:r>
              <a:rPr lang="ja-JP" altLang="en-US" dirty="0"/>
              <a:t>２</a:t>
            </a:r>
            <a:r>
              <a:rPr lang="ja-JP" altLang="en-US" dirty="0" smtClean="0"/>
              <a:t>文、</a:t>
            </a:r>
            <a:r>
              <a:rPr lang="ja-JP" altLang="en-US" dirty="0"/>
              <a:t>受け身</a:t>
            </a:r>
            <a:r>
              <a:rPr lang="ja-JP" altLang="en-US" dirty="0" smtClean="0"/>
              <a:t>の文を書いてみよう。</a:t>
            </a: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  </a:t>
            </a: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ヒント</a:t>
            </a:r>
            <a:r>
              <a:rPr lang="en-US" altLang="ja-JP" dirty="0" smtClean="0"/>
              <a:t>!</a:t>
            </a:r>
            <a:r>
              <a:rPr lang="ja-JP" altLang="en-US" dirty="0" smtClean="0"/>
              <a:t>・</a:t>
            </a:r>
            <a:r>
              <a:rPr lang="ja-JP" altLang="en-US" dirty="0"/>
              <a:t>受け身の文章は「</a:t>
            </a:r>
            <a:r>
              <a:rPr lang="en-US" altLang="ja-JP" dirty="0"/>
              <a:t>be</a:t>
            </a:r>
            <a:r>
              <a:rPr lang="ja-JP" altLang="en-US" dirty="0"/>
              <a:t>動詞（</a:t>
            </a:r>
            <a:r>
              <a:rPr lang="en-US" altLang="ja-JP" dirty="0"/>
              <a:t>am/is/are/was/were</a:t>
            </a:r>
            <a:r>
              <a:rPr lang="ja-JP" altLang="en-US" dirty="0"/>
              <a:t>）</a:t>
            </a:r>
            <a:r>
              <a:rPr lang="en-US" altLang="ja-JP" dirty="0"/>
              <a:t>+</a:t>
            </a:r>
            <a:r>
              <a:rPr lang="ja-JP" altLang="en-US" dirty="0"/>
              <a:t>過去分詞」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　で、「～される・～された」の意味</a:t>
            </a:r>
            <a:r>
              <a:rPr lang="ja-JP" altLang="en-US" dirty="0" smtClean="0"/>
              <a:t>です。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・教科書の表現を参考にしてみよう。　　　　</a:t>
            </a: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</a:t>
            </a: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dirty="0" smtClean="0"/>
          </a:p>
          <a:p>
            <a:endParaRPr lang="en-US" altLang="ja-JP" dirty="0" smtClean="0"/>
          </a:p>
          <a:p>
            <a:endParaRPr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015237"/>
              </p:ext>
            </p:extLst>
          </p:nvPr>
        </p:nvGraphicFramePr>
        <p:xfrm>
          <a:off x="8341360" y="305840"/>
          <a:ext cx="2915920" cy="114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79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579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14960"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dirty="0" smtClean="0"/>
                        <a:t>Stage Clear</a:t>
                      </a:r>
                      <a:r>
                        <a:rPr kumimoji="1" lang="ja-JP" altLang="en-US" baseline="0" dirty="0" smtClean="0"/>
                        <a:t>            </a:t>
                      </a:r>
                      <a:r>
                        <a:rPr kumimoji="1" lang="en-US" altLang="ja-JP" baseline="0" dirty="0" smtClean="0"/>
                        <a:t>/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8232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5620" y="765120"/>
            <a:ext cx="737712" cy="65428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9654" y="750920"/>
            <a:ext cx="720384" cy="648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988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3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 smtClean="0"/>
              <a:t>Stage 3                 </a:t>
            </a:r>
            <a:r>
              <a:rPr lang="ja-JP" altLang="en-US" dirty="0" smtClean="0"/>
              <a:t>中学３年生</a:t>
            </a:r>
            <a:endParaRPr lang="ja-JP" altLang="en-US" dirty="0"/>
          </a:p>
        </p:txBody>
      </p:sp>
      <p:sp>
        <p:nvSpPr>
          <p:cNvPr id="3" name="コンテンツ プレースホルダー 2"/>
          <p:cNvSpPr txBox="1">
            <a:spLocks/>
          </p:cNvSpPr>
          <p:nvPr/>
        </p:nvSpPr>
        <p:spPr>
          <a:xfrm>
            <a:off x="838200" y="1825624"/>
            <a:ext cx="10515600" cy="49002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 smtClean="0"/>
              <a:t>課題：受け身形の文を使って、紹介文を３～４行書いてみよう。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説明：①沖縄</a:t>
            </a:r>
            <a:r>
              <a:rPr lang="ja-JP" altLang="en-US" dirty="0"/>
              <a:t>のことについて紹介する文を、３～４行の英語でノート</a:t>
            </a:r>
            <a:r>
              <a:rPr lang="ja-JP" altLang="en-US" dirty="0" smtClean="0"/>
              <a:t>に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書いて</a:t>
            </a:r>
            <a:r>
              <a:rPr lang="ja-JP" altLang="en-US" dirty="0"/>
              <a:t>みよう！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②沖縄で食べられている物や、歌われているものなど、思いつ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くものを書いてみよう。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ヒント</a:t>
            </a:r>
            <a:r>
              <a:rPr lang="en-US" altLang="ja-JP" dirty="0"/>
              <a:t>!</a:t>
            </a:r>
            <a:r>
              <a:rPr lang="ja-JP" altLang="en-US" dirty="0"/>
              <a:t>・受け身の文章は「</a:t>
            </a:r>
            <a:r>
              <a:rPr lang="en-US" altLang="ja-JP" dirty="0"/>
              <a:t>be</a:t>
            </a:r>
            <a:r>
              <a:rPr lang="ja-JP" altLang="en-US" dirty="0"/>
              <a:t>動詞（</a:t>
            </a:r>
            <a:r>
              <a:rPr lang="en-US" altLang="ja-JP" dirty="0"/>
              <a:t>am/is/are/was/were</a:t>
            </a:r>
            <a:r>
              <a:rPr lang="ja-JP" altLang="en-US" dirty="0"/>
              <a:t>）</a:t>
            </a:r>
            <a:r>
              <a:rPr lang="en-US" altLang="ja-JP" dirty="0"/>
              <a:t>+</a:t>
            </a:r>
            <a:r>
              <a:rPr lang="ja-JP" altLang="en-US" dirty="0"/>
              <a:t>過去分詞」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　で、「～される・～された」の意味です。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・教科書の表現を参考にしてみよう</a:t>
            </a: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ヒント・教科書の表現を参考にしよう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</a:t>
            </a: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</a:t>
            </a: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dirty="0" smtClean="0"/>
          </a:p>
          <a:p>
            <a:endParaRPr lang="en-US" altLang="ja-JP" dirty="0" smtClean="0"/>
          </a:p>
          <a:p>
            <a:endParaRPr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351772"/>
              </p:ext>
            </p:extLst>
          </p:nvPr>
        </p:nvGraphicFramePr>
        <p:xfrm>
          <a:off x="8295640" y="453866"/>
          <a:ext cx="2915920" cy="114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79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579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14960"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dirty="0" smtClean="0"/>
                        <a:t>Stage Clear</a:t>
                      </a:r>
                      <a:r>
                        <a:rPr kumimoji="1" lang="ja-JP" altLang="en-US" baseline="0" dirty="0" smtClean="0"/>
                        <a:t>            </a:t>
                      </a:r>
                      <a:r>
                        <a:rPr kumimoji="1" lang="en-US" altLang="ja-JP" baseline="0" dirty="0" smtClean="0"/>
                        <a:t>/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8232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7760" y="879880"/>
            <a:ext cx="737712" cy="65428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9974" y="886143"/>
            <a:ext cx="720384" cy="648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723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3"/>
          <p:cNvSpPr txBox="1">
            <a:spLocks/>
          </p:cNvSpPr>
          <p:nvPr/>
        </p:nvSpPr>
        <p:spPr>
          <a:xfrm>
            <a:off x="861290" y="146801"/>
            <a:ext cx="10515600" cy="13255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 smtClean="0"/>
              <a:t>Stage 4                 </a:t>
            </a:r>
            <a:r>
              <a:rPr lang="ja-JP" altLang="en-US" dirty="0" smtClean="0"/>
              <a:t>中学３年生</a:t>
            </a:r>
            <a:endParaRPr lang="ja-JP" altLang="en-US" dirty="0"/>
          </a:p>
        </p:txBody>
      </p:sp>
      <p:sp>
        <p:nvSpPr>
          <p:cNvPr id="3" name="コンテンツ プレースホルダー 2"/>
          <p:cNvSpPr txBox="1">
            <a:spLocks/>
          </p:cNvSpPr>
          <p:nvPr/>
        </p:nvSpPr>
        <p:spPr>
          <a:xfrm>
            <a:off x="861290" y="1601946"/>
            <a:ext cx="10515600" cy="514798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 smtClean="0"/>
              <a:t>課題：受け身形を使った紹介文を書いてみよう。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説明：①学校にいる</a:t>
            </a:r>
            <a:r>
              <a:rPr lang="en-US" altLang="ja-JP" sz="2400" dirty="0" smtClean="0"/>
              <a:t>ALT</a:t>
            </a:r>
            <a:r>
              <a:rPr lang="ja-JP" altLang="en-US" sz="2400" dirty="0" smtClean="0"/>
              <a:t>に、あなたの好きな有名人のことについてスピーチをする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　　　ための原稿を、ノートに書きましょう。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　　②受け身形の文章を使って、その人物のことを分かりやすく伝わるように説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　　　明をしましょう。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　   ③人物</a:t>
            </a:r>
            <a:r>
              <a:rPr lang="ja-JP" altLang="en-US" sz="2400" dirty="0"/>
              <a:t>の</a:t>
            </a:r>
            <a:r>
              <a:rPr lang="ja-JP" altLang="en-US" sz="2400" dirty="0" smtClean="0"/>
              <a:t>説明をするだけでなく、自分の思いや意見も入れてみましょう。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　　④出来上がったら、聞き手によく伝わるよう、スピーチの練習をしましょう。</a:t>
            </a:r>
            <a:endParaRPr lang="en-US" altLang="ja-JP" sz="2400" dirty="0" smtClean="0"/>
          </a:p>
          <a:p>
            <a:pPr marL="0" indent="0">
              <a:buNone/>
            </a:pP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ヒント</a:t>
            </a:r>
            <a:r>
              <a:rPr lang="en-US" altLang="ja-JP" sz="2400" dirty="0"/>
              <a:t>!</a:t>
            </a:r>
            <a:r>
              <a:rPr lang="ja-JP" altLang="en-US" sz="2400" dirty="0"/>
              <a:t>・受け身の文章は「</a:t>
            </a:r>
            <a:r>
              <a:rPr lang="en-US" altLang="ja-JP" sz="2400" dirty="0"/>
              <a:t>be</a:t>
            </a:r>
            <a:r>
              <a:rPr lang="ja-JP" altLang="en-US" sz="2400" dirty="0"/>
              <a:t>動詞（</a:t>
            </a:r>
            <a:r>
              <a:rPr lang="en-US" altLang="ja-JP" sz="2400" dirty="0"/>
              <a:t>am/is/are/was/were</a:t>
            </a:r>
            <a:r>
              <a:rPr lang="ja-JP" altLang="en-US" sz="2400" dirty="0"/>
              <a:t>）</a:t>
            </a:r>
            <a:r>
              <a:rPr lang="en-US" altLang="ja-JP" sz="2400" dirty="0"/>
              <a:t>+</a:t>
            </a:r>
            <a:r>
              <a:rPr lang="ja-JP" altLang="en-US" sz="2400" dirty="0"/>
              <a:t>過去分詞」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　　　で、「～される・～された」の意味です。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　　・教科書の表現を参考にしてみよう</a:t>
            </a:r>
            <a:endParaRPr lang="en-US" altLang="ja-JP" sz="2400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</a:t>
            </a: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dirty="0" smtClean="0"/>
          </a:p>
          <a:p>
            <a:endParaRPr lang="en-US" altLang="ja-JP" dirty="0" smtClean="0"/>
          </a:p>
          <a:p>
            <a:endParaRPr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441231"/>
              </p:ext>
            </p:extLst>
          </p:nvPr>
        </p:nvGraphicFramePr>
        <p:xfrm>
          <a:off x="8295640" y="235542"/>
          <a:ext cx="2915920" cy="114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79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579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14960"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dirty="0" smtClean="0"/>
                        <a:t>Stage Clear</a:t>
                      </a:r>
                      <a:r>
                        <a:rPr kumimoji="1" lang="ja-JP" altLang="en-US" baseline="0" dirty="0" smtClean="0"/>
                        <a:t>            </a:t>
                      </a:r>
                      <a:r>
                        <a:rPr kumimoji="1" lang="en-US" altLang="ja-JP" baseline="0" dirty="0" smtClean="0"/>
                        <a:t>/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8232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9571" y="655436"/>
            <a:ext cx="737712" cy="65428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96846" y="661699"/>
            <a:ext cx="720384" cy="648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293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上リボン 3"/>
          <p:cNvSpPr/>
          <p:nvPr/>
        </p:nvSpPr>
        <p:spPr>
          <a:xfrm>
            <a:off x="297873" y="124254"/>
            <a:ext cx="11430000" cy="1131892"/>
          </a:xfrm>
          <a:prstGeom prst="ribbon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3355108" y="233397"/>
            <a:ext cx="51040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800" dirty="0" smtClean="0">
                <a:ln w="0"/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  <a:latin typeface="Script MT Bold" panose="03040602040607080904" pitchFamily="66" charset="0"/>
              </a:rPr>
              <a:t>Congratulations!!</a:t>
            </a:r>
            <a:endParaRPr lang="ja-JP" altLang="en-US" sz="4800" dirty="0">
              <a:ln w="0"/>
              <a:solidFill>
                <a:schemeClr val="bg1"/>
              </a:solidFill>
              <a:effectLst>
                <a:reflection blurRad="6350" stA="53000" endA="300" endPos="35500" dir="5400000" sy="-90000" algn="bl" rotWithShape="0"/>
              </a:effectLst>
              <a:latin typeface="Script MT Bold" panose="03040602040607080904" pitchFamily="66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97873" y="1365289"/>
            <a:ext cx="11672454" cy="4708981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dirty="0" smtClean="0">
                <a:latin typeface="Script MT Bold" panose="03040602040607080904" pitchFamily="66" charset="0"/>
              </a:rPr>
              <a:t>Certificate </a:t>
            </a:r>
            <a:r>
              <a:rPr lang="en-US" altLang="ja-JP" sz="3600" dirty="0">
                <a:latin typeface="Script MT Bold" panose="03040602040607080904" pitchFamily="66" charset="0"/>
              </a:rPr>
              <a:t>of </a:t>
            </a:r>
            <a:r>
              <a:rPr lang="en-US" altLang="ja-JP" sz="3600" dirty="0" smtClean="0">
                <a:latin typeface="Script MT Bold" panose="03040602040607080904" pitchFamily="66" charset="0"/>
              </a:rPr>
              <a:t>Completion</a:t>
            </a:r>
          </a:p>
          <a:p>
            <a:pPr algn="ctr"/>
            <a:r>
              <a:rPr lang="en-US" altLang="ja-JP" sz="3600" dirty="0" smtClean="0">
                <a:latin typeface="Old English Text MT" panose="03040902040508030806" pitchFamily="66" charset="0"/>
              </a:rPr>
              <a:t> </a:t>
            </a:r>
          </a:p>
          <a:p>
            <a:pPr algn="ctr"/>
            <a:r>
              <a:rPr lang="en-US" altLang="ja-JP" sz="2800" dirty="0" smtClean="0">
                <a:latin typeface="Script MT Bold" panose="03040602040607080904" pitchFamily="66" charset="0"/>
              </a:rPr>
              <a:t>This </a:t>
            </a:r>
            <a:r>
              <a:rPr lang="en-US" altLang="ja-JP" sz="2800" dirty="0">
                <a:latin typeface="Script MT Bold" panose="03040602040607080904" pitchFamily="66" charset="0"/>
              </a:rPr>
              <a:t>is to acknowledge that You have completed all </a:t>
            </a:r>
            <a:r>
              <a:rPr lang="en-US" altLang="ja-JP" sz="2800" dirty="0" smtClean="0">
                <a:latin typeface="Script MT Bold" panose="03040602040607080904" pitchFamily="66" charset="0"/>
              </a:rPr>
              <a:t>stages </a:t>
            </a:r>
            <a:r>
              <a:rPr lang="en-US" altLang="ja-JP" sz="2800" dirty="0">
                <a:latin typeface="Script MT Bold" panose="03040602040607080904" pitchFamily="66" charset="0"/>
              </a:rPr>
              <a:t>of the </a:t>
            </a:r>
            <a:r>
              <a:rPr lang="en-US" altLang="ja-JP" sz="2800" dirty="0" smtClean="0">
                <a:latin typeface="Script MT Bold" panose="03040602040607080904" pitchFamily="66" charset="0"/>
              </a:rPr>
              <a:t>English Quest </a:t>
            </a:r>
            <a:r>
              <a:rPr lang="en-US" altLang="ja-JP" sz="2800" dirty="0">
                <a:latin typeface="Script MT Bold" panose="03040602040607080904" pitchFamily="66" charset="0"/>
              </a:rPr>
              <a:t>implemented by </a:t>
            </a:r>
            <a:r>
              <a:rPr lang="en-US" altLang="ja-JP" sz="2800" dirty="0" smtClean="0">
                <a:latin typeface="Script MT Bold" panose="03040602040607080904" pitchFamily="66" charset="0"/>
              </a:rPr>
              <a:t>our school, </a:t>
            </a:r>
          </a:p>
          <a:p>
            <a:pPr algn="ctr"/>
            <a:r>
              <a:rPr lang="ja-JP" altLang="en-US" sz="2800" dirty="0" smtClean="0">
                <a:latin typeface="Script MT Bold" panose="03040602040607080904" pitchFamily="66" charset="0"/>
              </a:rPr>
              <a:t>　</a:t>
            </a:r>
            <a:r>
              <a:rPr lang="en-US" altLang="ja-JP" sz="2800" dirty="0" smtClean="0">
                <a:latin typeface="Script MT Bold" panose="03040602040607080904" pitchFamily="66" charset="0"/>
              </a:rPr>
              <a:t>We </a:t>
            </a:r>
            <a:r>
              <a:rPr lang="en-US" altLang="ja-JP" sz="2800" dirty="0">
                <a:latin typeface="Script MT Bold" panose="03040602040607080904" pitchFamily="66" charset="0"/>
              </a:rPr>
              <a:t>hereby offer you our </a:t>
            </a:r>
            <a:r>
              <a:rPr lang="en-US" altLang="ja-JP" sz="2800" dirty="0" smtClean="0">
                <a:latin typeface="Script MT Bold" panose="03040602040607080904" pitchFamily="66" charset="0"/>
              </a:rPr>
              <a:t>school’s </a:t>
            </a:r>
            <a:r>
              <a:rPr lang="en-US" altLang="ja-JP" sz="2800" dirty="0">
                <a:latin typeface="Script MT Bold" panose="03040602040607080904" pitchFamily="66" charset="0"/>
              </a:rPr>
              <a:t>certificate of completion. </a:t>
            </a:r>
            <a:endParaRPr kumimoji="1" lang="en-US" altLang="ja-JP" sz="2800" dirty="0">
              <a:latin typeface="Script MT Bold" panose="03040602040607080904" pitchFamily="66" charset="0"/>
            </a:endParaRPr>
          </a:p>
          <a:p>
            <a:pPr algn="ctr"/>
            <a:endParaRPr lang="en-US" altLang="ja-JP" sz="3600" dirty="0" smtClean="0">
              <a:latin typeface="Old English Text MT" panose="03040902040508030806" pitchFamily="66" charset="0"/>
            </a:endParaRPr>
          </a:p>
          <a:p>
            <a:pPr algn="ctr"/>
            <a:r>
              <a:rPr kumimoji="1" lang="ja-JP" altLang="en-US" sz="3600" dirty="0" smtClean="0">
                <a:latin typeface="Old English Text MT" panose="03040902040508030806" pitchFamily="66" charset="0"/>
              </a:rPr>
              <a:t>　　　　                                         </a:t>
            </a:r>
            <a:r>
              <a:rPr lang="en-US" altLang="ja-JP" sz="3600" dirty="0" smtClean="0">
                <a:latin typeface="Script MT Bold" panose="03040602040607080904" pitchFamily="66" charset="0"/>
              </a:rPr>
              <a:t>Junior High School</a:t>
            </a:r>
          </a:p>
          <a:p>
            <a:pPr algn="ctr"/>
            <a:endParaRPr kumimoji="1" lang="en-US" altLang="ja-JP" sz="3600" dirty="0">
              <a:latin typeface="Script MT Bold" panose="03040602040607080904" pitchFamily="66" charset="0"/>
            </a:endParaRPr>
          </a:p>
          <a:p>
            <a:pPr algn="ctr"/>
            <a:endParaRPr kumimoji="1" lang="ja-JP" altLang="en-US" sz="3600" dirty="0">
              <a:latin typeface="Script MT Bold" panose="03040602040607080904" pitchFamily="66" charset="0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3731491" y="2506766"/>
            <a:ext cx="45627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6761017" y="2137434"/>
            <a:ext cx="1790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（あなたの名前）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037543" y="3800209"/>
            <a:ext cx="76754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修了証</a:t>
            </a:r>
          </a:p>
          <a:p>
            <a:r>
              <a:rPr lang="ja-JP" altLang="en-US" sz="1200" dirty="0"/>
              <a:t> </a:t>
            </a:r>
            <a:r>
              <a:rPr lang="ja-JP" altLang="en-US" sz="1200" dirty="0" smtClean="0"/>
              <a:t>当</a:t>
            </a:r>
            <a:r>
              <a:rPr lang="ja-JP" altLang="en-US" sz="1200" dirty="0"/>
              <a:t>学校</a:t>
            </a:r>
            <a:r>
              <a:rPr lang="ja-JP" altLang="en-US" sz="1200" dirty="0" smtClean="0"/>
              <a:t>が</a:t>
            </a:r>
            <a:r>
              <a:rPr lang="ja-JP" altLang="en-US" sz="1200" dirty="0"/>
              <a:t>実施する</a:t>
            </a:r>
            <a:r>
              <a:rPr lang="ja-JP" altLang="en-US" sz="1200" dirty="0" smtClean="0"/>
              <a:t>「</a:t>
            </a:r>
            <a:r>
              <a:rPr lang="en-US" altLang="ja-JP" sz="1200" dirty="0" smtClean="0"/>
              <a:t>English</a:t>
            </a:r>
            <a:r>
              <a:rPr lang="ja-JP" altLang="en-US" sz="1200" dirty="0"/>
              <a:t> </a:t>
            </a:r>
            <a:r>
              <a:rPr lang="en-US" altLang="ja-JP" sz="1200" dirty="0" smtClean="0"/>
              <a:t>Ques</a:t>
            </a:r>
            <a:r>
              <a:rPr lang="en-US" altLang="ja-JP" sz="1200" dirty="0"/>
              <a:t>t</a:t>
            </a:r>
            <a:r>
              <a:rPr lang="ja-JP" altLang="en-US" sz="1200" dirty="0" smtClean="0"/>
              <a:t>」</a:t>
            </a:r>
            <a:r>
              <a:rPr lang="ja-JP" altLang="en-US" sz="1200" dirty="0"/>
              <a:t>の</a:t>
            </a:r>
            <a:r>
              <a:rPr lang="ja-JP" altLang="en-US" sz="1200" dirty="0" smtClean="0"/>
              <a:t>全ステージを</a:t>
            </a:r>
            <a:r>
              <a:rPr lang="ja-JP" altLang="en-US" sz="1200" dirty="0"/>
              <a:t>あなたが修了したことを認め</a:t>
            </a:r>
            <a:r>
              <a:rPr lang="ja-JP" altLang="en-US" sz="1200" dirty="0" smtClean="0"/>
              <a:t>、ここ</a:t>
            </a:r>
            <a:r>
              <a:rPr lang="ja-JP" altLang="en-US" sz="1200" dirty="0"/>
              <a:t>に</a:t>
            </a:r>
            <a:r>
              <a:rPr lang="ja-JP" altLang="en-US" sz="1200" dirty="0" smtClean="0"/>
              <a:t>当学校の</a:t>
            </a:r>
            <a:r>
              <a:rPr lang="ja-JP" altLang="en-US" sz="1200" dirty="0"/>
              <a:t>修了証を授与</a:t>
            </a:r>
            <a:r>
              <a:rPr lang="ja-JP" altLang="en-US" sz="1200" dirty="0" smtClean="0"/>
              <a:t>します</a:t>
            </a:r>
            <a:r>
              <a:rPr lang="ja-JP" altLang="en-US" sz="1200" dirty="0"/>
              <a:t>。</a:t>
            </a:r>
            <a:endParaRPr lang="en-US" altLang="ja-JP" sz="1200" dirty="0" smtClean="0"/>
          </a:p>
        </p:txBody>
      </p:sp>
      <p:cxnSp>
        <p:nvCxnSpPr>
          <p:cNvPr id="10" name="直線コネクタ 9"/>
          <p:cNvCxnSpPr/>
          <p:nvPr/>
        </p:nvCxnSpPr>
        <p:spPr>
          <a:xfrm flipV="1">
            <a:off x="3355108" y="4933176"/>
            <a:ext cx="3655292" cy="138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flipV="1">
            <a:off x="1174171" y="5611569"/>
            <a:ext cx="3655292" cy="138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2430780" y="5707400"/>
            <a:ext cx="665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Script MT Bold" panose="03040602040607080904" pitchFamily="66" charset="0"/>
              </a:rPr>
              <a:t>Date</a:t>
            </a:r>
            <a:endParaRPr kumimoji="1" lang="ja-JP" altLang="en-US" dirty="0">
              <a:latin typeface="Script MT Bold" panose="03040602040607080904" pitchFamily="66" charset="0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 flipV="1">
            <a:off x="6466609" y="5597713"/>
            <a:ext cx="3655292" cy="138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6875548" y="5631008"/>
            <a:ext cx="2837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Script MT Bold" panose="03040602040607080904" pitchFamily="66" charset="0"/>
              </a:rPr>
              <a:t>Signature of English Teacher</a:t>
            </a:r>
            <a:endParaRPr kumimoji="1" lang="ja-JP" altLang="en-US" dirty="0"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087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419</Words>
  <Application>Microsoft Office PowerPoint</Application>
  <PresentationFormat>ワイド画面</PresentationFormat>
  <Paragraphs>177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6" baseType="lpstr">
      <vt:lpstr>ＭＳ Ｐゴシック</vt:lpstr>
      <vt:lpstr>Arial</vt:lpstr>
      <vt:lpstr>Calibri</vt:lpstr>
      <vt:lpstr>Calibri Light</vt:lpstr>
      <vt:lpstr>Monotype Corsiva</vt:lpstr>
      <vt:lpstr>Old English Text MT</vt:lpstr>
      <vt:lpstr>Script MT Bold</vt:lpstr>
      <vt:lpstr>Office テーマ</vt:lpstr>
      <vt:lpstr>ENGLISH　QUEST ３年生 （受け身形） </vt:lpstr>
      <vt:lpstr>PowerPoint プレゼンテーション</vt:lpstr>
      <vt:lpstr>Stage 1　　　　　　中学３年生</vt:lpstr>
      <vt:lpstr>　　　　　　　　　　過去分詞形の表　　　　　※これは一部です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　QUEST ３年生  沖縄県教育委員会</dc:title>
  <cp:lastModifiedBy>user</cp:lastModifiedBy>
  <cp:revision>29</cp:revision>
  <cp:lastPrinted>2020-05-07T06:05:45Z</cp:lastPrinted>
  <dcterms:modified xsi:type="dcterms:W3CDTF">2020-05-14T01:07:10Z</dcterms:modified>
</cp:coreProperties>
</file>