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70" r:id="rId2"/>
    <p:sldId id="272" r:id="rId3"/>
    <p:sldId id="27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099" autoAdjust="0"/>
  </p:normalViewPr>
  <p:slideViewPr>
    <p:cSldViewPr snapToGrid="0">
      <p:cViewPr>
        <p:scale>
          <a:sx n="57" d="100"/>
          <a:sy n="57" d="100"/>
        </p:scale>
        <p:origin x="10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15D850-A706-4F03-A9A7-311FCE046BFC}" type="datetimeFigureOut">
              <a:rPr kumimoji="1" lang="ja-JP" altLang="en-US" smtClean="0"/>
              <a:t>2025/10/15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9CFF8F-161C-4620-82FB-BCF5E8CBF0E0}" type="slidenum">
              <a:rPr kumimoji="1" lang="ja-JP" altLang="en-US" smtClean="0"/>
              <a:t>‹#›</a:t>
            </a:fld>
            <a:endParaRPr kumimoji="1" lang="ja-JP" altLang="en-US"/>
          </a:p>
        </p:txBody>
      </p:sp>
    </p:spTree>
    <p:extLst>
      <p:ext uri="{BB962C8B-B14F-4D97-AF65-F5344CB8AC3E}">
        <p14:creationId xmlns:p14="http://schemas.microsoft.com/office/powerpoint/2010/main" val="15196099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59CFF8F-161C-4620-82FB-BCF5E8CBF0E0}" type="slidenum">
              <a:rPr kumimoji="1" lang="ja-JP" altLang="en-US" smtClean="0"/>
              <a:t>1</a:t>
            </a:fld>
            <a:endParaRPr kumimoji="1" lang="ja-JP" altLang="en-US"/>
          </a:p>
        </p:txBody>
      </p:sp>
    </p:spTree>
    <p:extLst>
      <p:ext uri="{BB962C8B-B14F-4D97-AF65-F5344CB8AC3E}">
        <p14:creationId xmlns:p14="http://schemas.microsoft.com/office/powerpoint/2010/main" val="1764404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2624181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1622873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4457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75864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3920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1317532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447884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26427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1455213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799710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4238732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349193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537672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224593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2665448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E1DF14-DCD3-428E-A2B3-FDCF58B72692}"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4279732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E1DF14-DCD3-428E-A2B3-FDCF58B72692}" type="datetimeFigureOut">
              <a:rPr kumimoji="1" lang="ja-JP" altLang="en-US" smtClean="0"/>
              <a:t>2025/10/15</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B8D778-282D-438B-AB09-CC4823DB311E}" type="slidenum">
              <a:rPr kumimoji="1" lang="ja-JP" altLang="en-US" smtClean="0"/>
              <a:t>‹#›</a:t>
            </a:fld>
            <a:endParaRPr kumimoji="1" lang="ja-JP" altLang="en-US"/>
          </a:p>
        </p:txBody>
      </p:sp>
    </p:spTree>
    <p:extLst>
      <p:ext uri="{BB962C8B-B14F-4D97-AF65-F5344CB8AC3E}">
        <p14:creationId xmlns:p14="http://schemas.microsoft.com/office/powerpoint/2010/main" val="3265583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F1274-F54E-216D-C115-49CD5BF5D01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90B4C21-3C1E-6691-2BFA-3F1749BFA07F}"/>
              </a:ext>
            </a:extLst>
          </p:cNvPr>
          <p:cNvSpPr>
            <a:spLocks noGrp="1"/>
          </p:cNvSpPr>
          <p:nvPr>
            <p:ph type="title"/>
          </p:nvPr>
        </p:nvSpPr>
        <p:spPr>
          <a:xfrm>
            <a:off x="558297" y="100362"/>
            <a:ext cx="10347278" cy="1003609"/>
          </a:xfrm>
        </p:spPr>
        <p:txBody>
          <a:bodyPr>
            <a:normAutofit fontScale="90000"/>
          </a:bodyPr>
          <a:lstStyle/>
          <a:p>
            <a:r>
              <a:rPr lang="ja-JP" altLang="en-US" dirty="0">
                <a:solidFill>
                  <a:schemeClr val="tx1"/>
                </a:solidFill>
                <a:highlight>
                  <a:srgbClr val="00FFFF"/>
                </a:highlight>
              </a:rPr>
              <a:t>「</a:t>
            </a:r>
            <a:r>
              <a:rPr lang="en-US" altLang="ja-JP" dirty="0">
                <a:solidFill>
                  <a:schemeClr val="tx1"/>
                </a:solidFill>
                <a:highlight>
                  <a:srgbClr val="00FFFF"/>
                </a:highlight>
              </a:rPr>
              <a:t>1</a:t>
            </a:r>
            <a:r>
              <a:rPr lang="ja-JP" altLang="en-US" dirty="0">
                <a:solidFill>
                  <a:schemeClr val="tx1"/>
                </a:solidFill>
                <a:highlight>
                  <a:srgbClr val="00FFFF"/>
                </a:highlight>
              </a:rPr>
              <a:t>学期終業式」 </a:t>
            </a:r>
            <a:br>
              <a:rPr kumimoji="1" lang="en-US" altLang="ja-JP" dirty="0">
                <a:solidFill>
                  <a:schemeClr val="tx1"/>
                </a:solidFill>
                <a:highlight>
                  <a:srgbClr val="FFFF00"/>
                </a:highlight>
              </a:rPr>
            </a:br>
            <a:r>
              <a:rPr kumimoji="1" lang="ja-JP" altLang="en-US" dirty="0">
                <a:solidFill>
                  <a:schemeClr val="tx1"/>
                </a:solidFill>
              </a:rPr>
              <a:t>令和</a:t>
            </a:r>
            <a:r>
              <a:rPr kumimoji="1" lang="en-US" altLang="ja-JP" dirty="0">
                <a:solidFill>
                  <a:schemeClr val="tx1"/>
                </a:solidFill>
              </a:rPr>
              <a:t>7</a:t>
            </a:r>
            <a:r>
              <a:rPr kumimoji="1" lang="ja-JP" altLang="en-US" dirty="0">
                <a:solidFill>
                  <a:schemeClr val="tx1"/>
                </a:solidFill>
              </a:rPr>
              <a:t>年</a:t>
            </a:r>
            <a:r>
              <a:rPr kumimoji="1" lang="en-US" altLang="ja-JP" dirty="0">
                <a:solidFill>
                  <a:schemeClr val="tx1"/>
                </a:solidFill>
              </a:rPr>
              <a:t>10</a:t>
            </a:r>
            <a:r>
              <a:rPr kumimoji="1" lang="ja-JP" altLang="en-US" dirty="0">
                <a:solidFill>
                  <a:schemeClr val="tx1"/>
                </a:solidFill>
              </a:rPr>
              <a:t>月</a:t>
            </a:r>
            <a:r>
              <a:rPr kumimoji="1" lang="en-US" altLang="ja-JP" dirty="0">
                <a:solidFill>
                  <a:schemeClr val="tx1"/>
                </a:solidFill>
              </a:rPr>
              <a:t>10</a:t>
            </a:r>
            <a:r>
              <a:rPr kumimoji="1" lang="ja-JP" altLang="en-US" dirty="0">
                <a:solidFill>
                  <a:schemeClr val="tx1"/>
                </a:solidFill>
              </a:rPr>
              <a:t>日</a:t>
            </a:r>
            <a:r>
              <a:rPr kumimoji="1" lang="en-US" altLang="ja-JP" dirty="0">
                <a:solidFill>
                  <a:schemeClr val="tx1"/>
                </a:solidFill>
              </a:rPr>
              <a:t>(</a:t>
            </a:r>
            <a:r>
              <a:rPr kumimoji="1" lang="ja-JP" altLang="en-US" dirty="0">
                <a:solidFill>
                  <a:schemeClr val="tx1"/>
                </a:solidFill>
              </a:rPr>
              <a:t>金</a:t>
            </a:r>
            <a:r>
              <a:rPr kumimoji="1" lang="en-US" altLang="ja-JP" dirty="0">
                <a:solidFill>
                  <a:schemeClr val="tx1"/>
                </a:solidFill>
              </a:rPr>
              <a:t>)</a:t>
            </a:r>
            <a:r>
              <a:rPr kumimoji="1" lang="ja-JP" altLang="en-US" dirty="0">
                <a:solidFill>
                  <a:schemeClr val="tx1"/>
                </a:solidFill>
              </a:rPr>
              <a:t>　＠各教室オンライン</a:t>
            </a:r>
          </a:p>
        </p:txBody>
      </p:sp>
      <p:sp>
        <p:nvSpPr>
          <p:cNvPr id="8" name="正方形/長方形 7">
            <a:extLst>
              <a:ext uri="{FF2B5EF4-FFF2-40B4-BE49-F238E27FC236}">
                <a16:creationId xmlns:a16="http://schemas.microsoft.com/office/drawing/2014/main" id="{2E745C4D-0656-DD25-B5EB-A0B94427B261}"/>
              </a:ext>
            </a:extLst>
          </p:cNvPr>
          <p:cNvSpPr/>
          <p:nvPr/>
        </p:nvSpPr>
        <p:spPr>
          <a:xfrm>
            <a:off x="254975" y="1288637"/>
            <a:ext cx="11754888" cy="22493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　</a:t>
            </a:r>
            <a:r>
              <a:rPr kumimoji="1" lang="en-US" altLang="ja-JP" sz="2000" dirty="0"/>
              <a:t>10</a:t>
            </a:r>
            <a:r>
              <a:rPr kumimoji="1" lang="ja-JP" altLang="en-US" sz="2000" dirty="0"/>
              <a:t>月</a:t>
            </a:r>
            <a:r>
              <a:rPr kumimoji="1" lang="en-US" altLang="ja-JP" sz="2000" dirty="0"/>
              <a:t>10</a:t>
            </a:r>
            <a:r>
              <a:rPr kumimoji="1" lang="ja-JP" altLang="en-US" sz="2000" dirty="0"/>
              <a:t>日</a:t>
            </a:r>
            <a:r>
              <a:rPr kumimoji="1" lang="en-US" altLang="ja-JP" sz="2000" dirty="0"/>
              <a:t>(</a:t>
            </a:r>
            <a:r>
              <a:rPr kumimoji="1" lang="ja-JP" altLang="en-US" sz="2000" dirty="0"/>
              <a:t>金</a:t>
            </a:r>
            <a:r>
              <a:rPr kumimoji="1" lang="en-US" altLang="ja-JP" sz="2000" dirty="0"/>
              <a:t>)</a:t>
            </a:r>
            <a:r>
              <a:rPr kumimoji="1" lang="ja-JP" altLang="en-US" sz="2000" dirty="0"/>
              <a:t>に「</a:t>
            </a:r>
            <a:r>
              <a:rPr kumimoji="1" lang="en-US" altLang="ja-JP" sz="2000" dirty="0"/>
              <a:t>1</a:t>
            </a:r>
            <a:r>
              <a:rPr kumimoji="1" lang="ja-JP" altLang="en-US" sz="2000" dirty="0"/>
              <a:t>学期終業式」を行いました。当日は、インフルエンザが一部の学級に蔓延しているとのことで、集合型を避けて、各教室と校長室をオンラインで結び実施しました。各学年の代表生徒３名の「１学期を振り返って」の挨拶と校長からの「式辞」がありました。</a:t>
            </a:r>
            <a:endParaRPr kumimoji="1" lang="en-US" altLang="ja-JP" sz="2000" dirty="0"/>
          </a:p>
          <a:p>
            <a:r>
              <a:rPr kumimoji="1" lang="ja-JP" altLang="en-US" sz="2000" dirty="0"/>
              <a:t>　儀式的行事（入学式、始業・終業式、卒業式など）は、「学校生活の節目において先を見通したり、これまでの生活を振り返ったりしながら、新たな生活への自覚を高め、気品ある行動をとることができるようにする」などの資質・能力を育むいい機会です。</a:t>
            </a:r>
            <a:endParaRPr kumimoji="1" lang="en-US" altLang="ja-JP" sz="2000" dirty="0"/>
          </a:p>
          <a:p>
            <a:r>
              <a:rPr kumimoji="1" lang="ja-JP" altLang="en-US" sz="2000" dirty="0"/>
              <a:t>　各学年の代表生徒の挨拶を聞いて、各生徒が自己の生活改善のきっかけになるといいですね。</a:t>
            </a:r>
            <a:endParaRPr kumimoji="1" lang="en-US" altLang="ja-JP" sz="2000" dirty="0"/>
          </a:p>
          <a:p>
            <a:r>
              <a:rPr kumimoji="1" lang="ja-JP" altLang="en-US" sz="2000" dirty="0"/>
              <a:t>以下、代表挨拶を紹介します。　</a:t>
            </a:r>
            <a:endParaRPr kumimoji="1" lang="en-US" altLang="ja-JP" sz="2000" dirty="0"/>
          </a:p>
        </p:txBody>
      </p:sp>
      <p:sp>
        <p:nvSpPr>
          <p:cNvPr id="7" name="テキスト ボックス 6">
            <a:extLst>
              <a:ext uri="{FF2B5EF4-FFF2-40B4-BE49-F238E27FC236}">
                <a16:creationId xmlns:a16="http://schemas.microsoft.com/office/drawing/2014/main" id="{9ABF51B9-87F2-3721-EAEF-544F2CF729A6}"/>
              </a:ext>
            </a:extLst>
          </p:cNvPr>
          <p:cNvSpPr txBox="1"/>
          <p:nvPr/>
        </p:nvSpPr>
        <p:spPr>
          <a:xfrm>
            <a:off x="182137" y="3852075"/>
            <a:ext cx="6969512" cy="369332"/>
          </a:xfrm>
          <a:prstGeom prst="rect">
            <a:avLst/>
          </a:prstGeom>
          <a:noFill/>
        </p:spPr>
        <p:txBody>
          <a:bodyPr wrap="square">
            <a:spAutoFit/>
          </a:bodyPr>
          <a:lstStyle/>
          <a:p>
            <a:r>
              <a:rPr lang="en-US" altLang="ja-JP" dirty="0"/>
              <a:t>【1</a:t>
            </a:r>
            <a:r>
              <a:rPr lang="ja-JP" altLang="en-US" dirty="0"/>
              <a:t>学年代表：末吉　晄梨（１の２）</a:t>
            </a:r>
            <a:r>
              <a:rPr lang="en-US" altLang="ja-JP" dirty="0"/>
              <a:t>】</a:t>
            </a:r>
            <a:endParaRPr lang="ja-JP" altLang="en-US" dirty="0"/>
          </a:p>
        </p:txBody>
      </p:sp>
      <p:sp>
        <p:nvSpPr>
          <p:cNvPr id="9" name="正方形/長方形 8">
            <a:extLst>
              <a:ext uri="{FF2B5EF4-FFF2-40B4-BE49-F238E27FC236}">
                <a16:creationId xmlns:a16="http://schemas.microsoft.com/office/drawing/2014/main" id="{8265DBB1-BC44-60B7-9E51-B8597B13DF0B}"/>
              </a:ext>
            </a:extLst>
          </p:cNvPr>
          <p:cNvSpPr/>
          <p:nvPr/>
        </p:nvSpPr>
        <p:spPr>
          <a:xfrm>
            <a:off x="182137" y="4277162"/>
            <a:ext cx="11754888" cy="2051823"/>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　</a:t>
            </a:r>
            <a:r>
              <a:rPr kumimoji="1" lang="en-US" altLang="ja-JP" sz="2000" dirty="0"/>
              <a:t>1</a:t>
            </a:r>
            <a:r>
              <a:rPr kumimoji="1" lang="ja-JP" altLang="en-US" sz="2000" dirty="0"/>
              <a:t>学期が終わり、私たちは学校生活にもだいぶ慣れてきました。入学当初はわからないことも多く毎日が新しいことばかりでしたが、先生や先輩方そして友達に支えられ少しずつ自信を持って行動ができるようになりました。</a:t>
            </a:r>
            <a:endParaRPr kumimoji="1" lang="en-US" altLang="ja-JP" sz="2000" dirty="0"/>
          </a:p>
          <a:p>
            <a:r>
              <a:rPr kumimoji="1" lang="ja-JP" altLang="en-US" sz="2000" dirty="0"/>
              <a:t>　</a:t>
            </a:r>
            <a:r>
              <a:rPr kumimoji="1" lang="en-US" altLang="ja-JP" sz="2000" dirty="0"/>
              <a:t>1</a:t>
            </a:r>
            <a:r>
              <a:rPr kumimoji="1" lang="ja-JP" altLang="en-US" sz="2000" dirty="0"/>
              <a:t>学期にはいろいろな行事がありました。中でも心に残っているのは「</a:t>
            </a:r>
            <a:r>
              <a:rPr kumimoji="1" lang="en-US" altLang="ja-JP" sz="2000" dirty="0"/>
              <a:t>YORIMPIC</a:t>
            </a:r>
            <a:r>
              <a:rPr kumimoji="1" lang="ja-JP" altLang="en-US" sz="2000" dirty="0"/>
              <a:t>」です。クラス、団、学年のみんなの力を合わせて練習し、本番では声を掛け合いながら全力で頑張ることができました。勝って嬉しいこと、思うよういかなくて悔しかったことも全て良い思い出になりました。</a:t>
            </a:r>
            <a:endParaRPr kumimoji="1" lang="en-US" altLang="ja-JP" sz="2000" dirty="0"/>
          </a:p>
        </p:txBody>
      </p:sp>
      <p:sp>
        <p:nvSpPr>
          <p:cNvPr id="11" name="テキスト ボックス 10">
            <a:extLst>
              <a:ext uri="{FF2B5EF4-FFF2-40B4-BE49-F238E27FC236}">
                <a16:creationId xmlns:a16="http://schemas.microsoft.com/office/drawing/2014/main" id="{1B86A6A7-39C3-4194-65F3-8E0618D875EE}"/>
              </a:ext>
            </a:extLst>
          </p:cNvPr>
          <p:cNvSpPr txBox="1"/>
          <p:nvPr/>
        </p:nvSpPr>
        <p:spPr>
          <a:xfrm>
            <a:off x="9509201" y="6428003"/>
            <a:ext cx="2288789" cy="369332"/>
          </a:xfrm>
          <a:prstGeom prst="rect">
            <a:avLst/>
          </a:prstGeom>
          <a:noFill/>
        </p:spPr>
        <p:txBody>
          <a:bodyPr wrap="square">
            <a:spAutoFit/>
          </a:bodyPr>
          <a:lstStyle/>
          <a:p>
            <a:r>
              <a:rPr kumimoji="1" lang="ja-JP" altLang="en-US" sz="1800" dirty="0"/>
              <a:t>次のページへ続く</a:t>
            </a:r>
            <a:endParaRPr lang="ja-JP" altLang="en-US" dirty="0"/>
          </a:p>
        </p:txBody>
      </p:sp>
    </p:spTree>
    <p:extLst>
      <p:ext uri="{BB962C8B-B14F-4D97-AF65-F5344CB8AC3E}">
        <p14:creationId xmlns:p14="http://schemas.microsoft.com/office/powerpoint/2010/main" val="741183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72403B-0CF1-CE83-7963-92C84B945035}"/>
              </a:ext>
            </a:extLst>
          </p:cNvPr>
          <p:cNvSpPr txBox="1"/>
          <p:nvPr/>
        </p:nvSpPr>
        <p:spPr>
          <a:xfrm>
            <a:off x="0" y="2107581"/>
            <a:ext cx="6969512" cy="369332"/>
          </a:xfrm>
          <a:prstGeom prst="rect">
            <a:avLst/>
          </a:prstGeom>
          <a:noFill/>
        </p:spPr>
        <p:txBody>
          <a:bodyPr wrap="square">
            <a:spAutoFit/>
          </a:bodyPr>
          <a:lstStyle/>
          <a:p>
            <a:r>
              <a:rPr lang="en-US" altLang="ja-JP" dirty="0"/>
              <a:t>【2</a:t>
            </a:r>
            <a:r>
              <a:rPr lang="ja-JP" altLang="en-US" dirty="0"/>
              <a:t>学年代表：宮城 乃彩（２の５）</a:t>
            </a:r>
            <a:r>
              <a:rPr lang="en-US" altLang="ja-JP" dirty="0"/>
              <a:t>】</a:t>
            </a:r>
            <a:endParaRPr lang="ja-JP" altLang="en-US" dirty="0"/>
          </a:p>
        </p:txBody>
      </p:sp>
      <p:sp>
        <p:nvSpPr>
          <p:cNvPr id="6" name="正方形/長方形 5">
            <a:extLst>
              <a:ext uri="{FF2B5EF4-FFF2-40B4-BE49-F238E27FC236}">
                <a16:creationId xmlns:a16="http://schemas.microsoft.com/office/drawing/2014/main" id="{59917965-94E6-C259-03AC-90958AEDB0CB}"/>
              </a:ext>
            </a:extLst>
          </p:cNvPr>
          <p:cNvSpPr/>
          <p:nvPr/>
        </p:nvSpPr>
        <p:spPr>
          <a:xfrm>
            <a:off x="218556" y="2575931"/>
            <a:ext cx="11754888" cy="4125951"/>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　</a:t>
            </a:r>
            <a:r>
              <a:rPr kumimoji="1" lang="en-US" altLang="ja-JP" sz="2000" dirty="0"/>
              <a:t>1</a:t>
            </a:r>
            <a:r>
              <a:rPr kumimoji="1" lang="ja-JP" altLang="en-US" sz="2000" dirty="0"/>
              <a:t>学期で私たち</a:t>
            </a:r>
            <a:r>
              <a:rPr kumimoji="1" lang="en-US" altLang="ja-JP" sz="2000" dirty="0"/>
              <a:t>2</a:t>
            </a:r>
            <a:r>
              <a:rPr kumimoji="1" lang="ja-JP" altLang="en-US" sz="2000" dirty="0"/>
              <a:t>学年は勉強や学校行事に全力で取り組んできました。</a:t>
            </a:r>
            <a:endParaRPr kumimoji="1" lang="en-US" altLang="ja-JP" sz="2000" dirty="0"/>
          </a:p>
          <a:p>
            <a:r>
              <a:rPr kumimoji="1" lang="ja-JP" altLang="en-US" sz="2000" dirty="0"/>
              <a:t>　特に、印象に残っているのは</a:t>
            </a:r>
            <a:r>
              <a:rPr kumimoji="1" lang="en-US" altLang="ja-JP" sz="2000" dirty="0"/>
              <a:t>YORIMPIC</a:t>
            </a:r>
            <a:r>
              <a:rPr kumimoji="1" lang="ja-JP" altLang="en-US" sz="2000" dirty="0"/>
              <a:t>です。クラスで話し合ったり、リレーやダンスの練習をしながら学年全体で協力することの大切さを学ぶことができました。</a:t>
            </a:r>
            <a:endParaRPr kumimoji="1" lang="en-US" altLang="ja-JP" sz="2000" dirty="0"/>
          </a:p>
          <a:p>
            <a:r>
              <a:rPr kumimoji="1" lang="ja-JP" altLang="en-US" sz="2000" dirty="0"/>
              <a:t>　そして、</a:t>
            </a:r>
            <a:r>
              <a:rPr kumimoji="1" lang="en-US" altLang="ja-JP" sz="2000" dirty="0"/>
              <a:t>2</a:t>
            </a:r>
            <a:r>
              <a:rPr kumimoji="1" lang="ja-JP" altLang="en-US" sz="2000" dirty="0"/>
              <a:t>学年全体の課題として、授業中の私語や時間を守る意識など改善すべき課題があります。その対策として、級長・副級、クラスでお互い協力しながら課題を解決し、よりよい学年を目指していきたいと思います、</a:t>
            </a:r>
            <a:endParaRPr kumimoji="1" lang="en-US" altLang="ja-JP" sz="2000" dirty="0"/>
          </a:p>
          <a:p>
            <a:r>
              <a:rPr kumimoji="1" lang="ja-JP" altLang="en-US" sz="2000" dirty="0"/>
              <a:t>　</a:t>
            </a:r>
            <a:r>
              <a:rPr kumimoji="1" lang="en-US" altLang="ja-JP" sz="2000" dirty="0"/>
              <a:t>2</a:t>
            </a:r>
            <a:r>
              <a:rPr kumimoji="1" lang="ja-JP" altLang="en-US" sz="2000" dirty="0"/>
              <a:t>学期は修学旅行という大きな行事があります。みんなで楽しい思い出を作るためにも、一人一人が時間の使い方や行動に責任を持ち学年全体で一つになって最高の思い出にし、一番楽しい行事にしていきたいです。</a:t>
            </a:r>
            <a:endParaRPr kumimoji="1" lang="en-US" altLang="ja-JP" sz="2000" dirty="0"/>
          </a:p>
          <a:p>
            <a:r>
              <a:rPr kumimoji="1" lang="ja-JP" altLang="en-US" sz="2000" dirty="0"/>
              <a:t>　また、</a:t>
            </a:r>
            <a:r>
              <a:rPr kumimoji="1" lang="en-US" altLang="ja-JP" sz="2000" dirty="0"/>
              <a:t>2</a:t>
            </a:r>
            <a:r>
              <a:rPr kumimoji="1" lang="ja-JP" altLang="en-US" sz="2000" dirty="0"/>
              <a:t>学期からは授業の内容が難しくなってくるため授業の復習を計画的に行うためにダイアリーを活用しながら取り組んでいきたいと思います。</a:t>
            </a:r>
            <a:endParaRPr kumimoji="1" lang="en-US" altLang="ja-JP" sz="2000" dirty="0"/>
          </a:p>
          <a:p>
            <a:r>
              <a:rPr kumimoji="1" lang="ja-JP" altLang="en-US" sz="2000" dirty="0"/>
              <a:t>　最後に、来年には受験生になるので、勉強と行事に全力で取り組み</a:t>
            </a:r>
            <a:r>
              <a:rPr kumimoji="1" lang="en-US" altLang="ja-JP" sz="2000" dirty="0"/>
              <a:t>1</a:t>
            </a:r>
            <a:r>
              <a:rPr kumimoji="1" lang="ja-JP" altLang="en-US" sz="2000" dirty="0"/>
              <a:t>年生の良いお手本となれるように頑張っていきたいです。</a:t>
            </a:r>
            <a:endParaRPr kumimoji="1" lang="en-US" altLang="ja-JP" sz="2000" dirty="0"/>
          </a:p>
        </p:txBody>
      </p:sp>
      <p:sp>
        <p:nvSpPr>
          <p:cNvPr id="2" name="正方形/長方形 1">
            <a:extLst>
              <a:ext uri="{FF2B5EF4-FFF2-40B4-BE49-F238E27FC236}">
                <a16:creationId xmlns:a16="http://schemas.microsoft.com/office/drawing/2014/main" id="{BA7D2D53-B9C0-DB8B-EF64-E3C5C0730F86}"/>
              </a:ext>
            </a:extLst>
          </p:cNvPr>
          <p:cNvSpPr/>
          <p:nvPr/>
        </p:nvSpPr>
        <p:spPr>
          <a:xfrm>
            <a:off x="218556" y="207799"/>
            <a:ext cx="11754888" cy="1721362"/>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しかし、</a:t>
            </a:r>
            <a:r>
              <a:rPr kumimoji="1" lang="en-US" altLang="ja-JP" sz="2000" dirty="0"/>
              <a:t>1</a:t>
            </a:r>
            <a:r>
              <a:rPr kumimoji="1" lang="ja-JP" altLang="en-US" sz="2000" dirty="0"/>
              <a:t>年生全体の課題もあります。</a:t>
            </a:r>
            <a:r>
              <a:rPr kumimoji="1" lang="en-US" altLang="ja-JP" sz="2000" dirty="0"/>
              <a:t>1</a:t>
            </a:r>
            <a:r>
              <a:rPr kumimoji="1" lang="ja-JP" altLang="en-US" sz="2000" dirty="0"/>
              <a:t>つ目は身だしなみ、</a:t>
            </a:r>
            <a:r>
              <a:rPr kumimoji="1" lang="en-US" altLang="ja-JP" sz="2000" dirty="0"/>
              <a:t>2</a:t>
            </a:r>
            <a:r>
              <a:rPr kumimoji="1" lang="ja-JP" altLang="en-US" sz="2000" dirty="0"/>
              <a:t>つ目は言葉遣い、</a:t>
            </a:r>
            <a:r>
              <a:rPr kumimoji="1" lang="en-US" altLang="ja-JP" sz="2000" dirty="0"/>
              <a:t>3</a:t>
            </a:r>
            <a:r>
              <a:rPr kumimoji="1" lang="ja-JP" altLang="en-US" sz="2000" dirty="0"/>
              <a:t>つ目は目上の人への態度です。</a:t>
            </a:r>
            <a:r>
              <a:rPr kumimoji="1" lang="en-US" altLang="ja-JP" sz="2000" dirty="0"/>
              <a:t>2</a:t>
            </a:r>
            <a:r>
              <a:rPr kumimoji="1" lang="ja-JP" altLang="en-US" sz="2000" dirty="0"/>
              <a:t>学期もこのことを意識して</a:t>
            </a:r>
            <a:r>
              <a:rPr kumimoji="1" lang="en-US" altLang="ja-JP" sz="2000" dirty="0"/>
              <a:t>1</a:t>
            </a:r>
            <a:r>
              <a:rPr kumimoji="1" lang="ja-JP" altLang="en-US" sz="2000" dirty="0"/>
              <a:t>年生全員で頑張っていきたいです。</a:t>
            </a:r>
            <a:endParaRPr kumimoji="1" lang="en-US" altLang="ja-JP" sz="2000" dirty="0"/>
          </a:p>
          <a:p>
            <a:r>
              <a:rPr kumimoji="1" lang="ja-JP" altLang="en-US" sz="2000" dirty="0"/>
              <a:t>　この</a:t>
            </a:r>
            <a:r>
              <a:rPr kumimoji="1" lang="en-US" altLang="ja-JP" sz="2000" dirty="0"/>
              <a:t>1</a:t>
            </a:r>
            <a:r>
              <a:rPr kumimoji="1" lang="ja-JP" altLang="en-US" sz="2000" dirty="0"/>
              <a:t>学期を通して私たちは成長し中学校にもなじむことができました。</a:t>
            </a:r>
            <a:r>
              <a:rPr kumimoji="1" lang="en-US" altLang="ja-JP" sz="2000" dirty="0"/>
              <a:t>2</a:t>
            </a:r>
            <a:r>
              <a:rPr kumimoji="1" lang="ja-JP" altLang="en-US" sz="2000" dirty="0"/>
              <a:t>学期でも身だしなみ、言葉遣い、目上の人への態度を意識し、勉強や行事に全力で取り組みさらに成長できるようにしたいと思います。</a:t>
            </a:r>
            <a:endParaRPr kumimoji="1" lang="en-US" altLang="ja-JP" sz="2000" dirty="0"/>
          </a:p>
        </p:txBody>
      </p:sp>
    </p:spTree>
    <p:extLst>
      <p:ext uri="{BB962C8B-B14F-4D97-AF65-F5344CB8AC3E}">
        <p14:creationId xmlns:p14="http://schemas.microsoft.com/office/powerpoint/2010/main" val="104356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72403B-0CF1-CE83-7963-92C84B945035}"/>
              </a:ext>
            </a:extLst>
          </p:cNvPr>
          <p:cNvSpPr txBox="1"/>
          <p:nvPr/>
        </p:nvSpPr>
        <p:spPr>
          <a:xfrm>
            <a:off x="0" y="267630"/>
            <a:ext cx="6969512" cy="369332"/>
          </a:xfrm>
          <a:prstGeom prst="rect">
            <a:avLst/>
          </a:prstGeom>
          <a:noFill/>
        </p:spPr>
        <p:txBody>
          <a:bodyPr wrap="square">
            <a:spAutoFit/>
          </a:bodyPr>
          <a:lstStyle/>
          <a:p>
            <a:r>
              <a:rPr lang="en-US" altLang="ja-JP" dirty="0"/>
              <a:t>【3</a:t>
            </a:r>
            <a:r>
              <a:rPr lang="ja-JP" altLang="en-US" dirty="0"/>
              <a:t>学年代表：與儀 喜央斗（３の１）、大浦 芭菜（３の２）</a:t>
            </a:r>
            <a:r>
              <a:rPr lang="en-US" altLang="ja-JP" dirty="0"/>
              <a:t>】</a:t>
            </a:r>
            <a:endParaRPr lang="ja-JP" altLang="en-US" dirty="0"/>
          </a:p>
        </p:txBody>
      </p:sp>
      <p:sp>
        <p:nvSpPr>
          <p:cNvPr id="6" name="正方形/長方形 5">
            <a:extLst>
              <a:ext uri="{FF2B5EF4-FFF2-40B4-BE49-F238E27FC236}">
                <a16:creationId xmlns:a16="http://schemas.microsoft.com/office/drawing/2014/main" id="{59917965-94E6-C259-03AC-90958AEDB0CB}"/>
              </a:ext>
            </a:extLst>
          </p:cNvPr>
          <p:cNvSpPr/>
          <p:nvPr/>
        </p:nvSpPr>
        <p:spPr>
          <a:xfrm>
            <a:off x="218556" y="747131"/>
            <a:ext cx="11754888" cy="5943600"/>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　みなさんこんにちは。</a:t>
            </a:r>
            <a:r>
              <a:rPr kumimoji="1" lang="en-US" altLang="ja-JP" sz="2000" dirty="0"/>
              <a:t>1</a:t>
            </a:r>
            <a:r>
              <a:rPr kumimoji="1" lang="ja-JP" altLang="en-US" sz="2000" dirty="0"/>
              <a:t>学期もいよいよ終わりを迎えます。長いようで、あっという間でした。</a:t>
            </a:r>
            <a:endParaRPr kumimoji="1" lang="en-US" altLang="ja-JP" sz="2000" dirty="0"/>
          </a:p>
          <a:p>
            <a:r>
              <a:rPr kumimoji="1" lang="ja-JP" altLang="en-US" sz="2000" dirty="0"/>
              <a:t>　「今年度は全ての行事が最後になる」という始業式で城間奏乃さんが言ったことを意識して一人ひとりが</a:t>
            </a:r>
            <a:r>
              <a:rPr kumimoji="1" lang="en-US" altLang="ja-JP" sz="2000" dirty="0"/>
              <a:t>1</a:t>
            </a:r>
            <a:r>
              <a:rPr kumimoji="1" lang="ja-JP" altLang="en-US" sz="2000" dirty="0"/>
              <a:t>学期を過ごしました。</a:t>
            </a:r>
            <a:r>
              <a:rPr kumimoji="1" lang="en-US" altLang="ja-JP" sz="2000" dirty="0"/>
              <a:t>3</a:t>
            </a:r>
            <a:r>
              <a:rPr kumimoji="1" lang="ja-JP" altLang="en-US" sz="2000" dirty="0"/>
              <a:t>学年は、明るく元気で何事にも前向きに取り組むところが良い点だと思います。「新入生歓迎スポレク大会や」「</a:t>
            </a:r>
            <a:r>
              <a:rPr kumimoji="1" lang="en-US" altLang="ja-JP" sz="2000" dirty="0"/>
              <a:t>1</a:t>
            </a:r>
            <a:r>
              <a:rPr kumimoji="1" lang="ja-JP" altLang="en-US" sz="2000" dirty="0"/>
              <a:t>学期期末テスト」「</a:t>
            </a:r>
            <a:r>
              <a:rPr kumimoji="1" lang="en-US" altLang="ja-JP" sz="2000" dirty="0"/>
              <a:t>YORIMPIC</a:t>
            </a:r>
            <a:r>
              <a:rPr kumimoji="1" lang="ja-JP" altLang="en-US" sz="2000" dirty="0"/>
              <a:t>」、学年で企画した「掛け声コンテスト」「大食いグランプリ」「平均点チャレンジ」「朝読書コンクール」など</a:t>
            </a:r>
            <a:r>
              <a:rPr kumimoji="1" lang="en-US" altLang="ja-JP" sz="2000" dirty="0"/>
              <a:t>1</a:t>
            </a:r>
            <a:r>
              <a:rPr kumimoji="1" lang="ja-JP" altLang="en-US" sz="2000" dirty="0"/>
              <a:t>学期の行事全てに前向きに取り組み全力で楽しみました。</a:t>
            </a:r>
            <a:endParaRPr kumimoji="1" lang="en-US" altLang="ja-JP" sz="2000" dirty="0"/>
          </a:p>
          <a:p>
            <a:r>
              <a:rPr kumimoji="1" lang="ja-JP" altLang="en-US" sz="2000" dirty="0"/>
              <a:t>　特に</a:t>
            </a:r>
            <a:r>
              <a:rPr kumimoji="1" lang="en-US" altLang="ja-JP" sz="2000" dirty="0"/>
              <a:t>YORIMPIC</a:t>
            </a:r>
            <a:r>
              <a:rPr kumimoji="1" lang="ja-JP" altLang="en-US" sz="2000" dirty="0"/>
              <a:t>では、</a:t>
            </a:r>
            <a:r>
              <a:rPr kumimoji="1" lang="en-US" altLang="ja-JP" sz="2000" dirty="0"/>
              <a:t>3</a:t>
            </a:r>
            <a:r>
              <a:rPr kumimoji="1" lang="ja-JP" altLang="en-US" sz="2000" dirty="0"/>
              <a:t>年生として団パフォーマンスの中心となって声を出し、最高のパフォーマンスができたと思います。リレーはどうしてもバトンをつないでトラックを走りたいとリーダー研修会で訴えました。走順や複数走る生徒を前日までに必死に考え、どのクラスも最後のリレーにかける思いが強かったです。閉会式の後、サンプラザで組んだ円陣での熱唱と笑顔に学年の絆を感じました。</a:t>
            </a:r>
            <a:endParaRPr kumimoji="1" lang="en-US" altLang="ja-JP" sz="2000" dirty="0"/>
          </a:p>
          <a:p>
            <a:r>
              <a:rPr kumimoji="1" lang="ja-JP" altLang="en-US" sz="2000" dirty="0"/>
              <a:t>　そして、「大食いグランプリ」では、どのクラスも完食を目標に毎日一生懸命食べています。助け合って食べることで絆も生まれ、フードロスに貢献しているという「やる気」も生まれ心なしか体もひと回り大きくなりました。</a:t>
            </a:r>
            <a:endParaRPr kumimoji="1" lang="en-US" altLang="ja-JP" sz="2000" dirty="0"/>
          </a:p>
          <a:p>
            <a:r>
              <a:rPr kumimoji="1" lang="ja-JP" altLang="en-US" sz="2000" dirty="0"/>
              <a:t>　秋休み明け、</a:t>
            </a:r>
            <a:r>
              <a:rPr kumimoji="1" lang="en-US" altLang="ja-JP" sz="2000" dirty="0"/>
              <a:t>2</a:t>
            </a:r>
            <a:r>
              <a:rPr kumimoji="1" lang="ja-JP" altLang="en-US" sz="2000" dirty="0"/>
              <a:t>学期には合唱コンクールがあります。最後のコンクールに向けて</a:t>
            </a:r>
            <a:r>
              <a:rPr kumimoji="1" lang="en-US" altLang="ja-JP" sz="2000" dirty="0"/>
              <a:t>3</a:t>
            </a:r>
            <a:r>
              <a:rPr kumimoji="1" lang="ja-JP" altLang="en-US" sz="2000" dirty="0"/>
              <a:t>年生の熱い戦いが始まっています。</a:t>
            </a:r>
            <a:endParaRPr kumimoji="1" lang="en-US" altLang="ja-JP" sz="2000" dirty="0"/>
          </a:p>
          <a:p>
            <a:r>
              <a:rPr kumimoji="1" lang="ja-JP" altLang="en-US" sz="2000" dirty="0"/>
              <a:t>　そして、約</a:t>
            </a:r>
            <a:r>
              <a:rPr kumimoji="1" lang="en-US" altLang="ja-JP" sz="2000" dirty="0"/>
              <a:t>3</a:t>
            </a:r>
            <a:r>
              <a:rPr kumimoji="1" lang="ja-JP" altLang="en-US" sz="2000" dirty="0"/>
              <a:t>ヶ月後には全員が進路を決定しなければいけません。しかし、日々の授業では、居眠りやタブレットでゲームをするなどけじめのなさが目立ちます。</a:t>
            </a:r>
            <a:endParaRPr kumimoji="1" lang="en-US" altLang="ja-JP" sz="2000" dirty="0"/>
          </a:p>
          <a:p>
            <a:r>
              <a:rPr kumimoji="1" lang="ja-JP" altLang="en-US" sz="2000" dirty="0"/>
              <a:t>　受験生としてこのままではいけません。時間のけじめや身なり、言葉遣いを整え、受験に向けた雰囲気づくりに学年で取り組んでいきたいです。</a:t>
            </a:r>
            <a:endParaRPr kumimoji="1" lang="en-US" altLang="ja-JP" sz="2000" dirty="0"/>
          </a:p>
        </p:txBody>
      </p:sp>
    </p:spTree>
    <p:extLst>
      <p:ext uri="{BB962C8B-B14F-4D97-AF65-F5344CB8AC3E}">
        <p14:creationId xmlns:p14="http://schemas.microsoft.com/office/powerpoint/2010/main" val="68129345"/>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3617</TotalTime>
  <Words>1059</Words>
  <Application>Microsoft Office PowerPoint</Application>
  <PresentationFormat>ワイド画面</PresentationFormat>
  <Paragraphs>27</Paragraphs>
  <Slides>3</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Arial</vt:lpstr>
      <vt:lpstr>Trebuchet MS</vt:lpstr>
      <vt:lpstr>Wingdings 3</vt:lpstr>
      <vt:lpstr>ファセット</vt:lpstr>
      <vt:lpstr>「1学期終業式」  令和7年10月10日(金)　＠各教室オンライン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太 濱川</dc:creator>
  <cp:lastModifiedBy>User</cp:lastModifiedBy>
  <cp:revision>59</cp:revision>
  <dcterms:created xsi:type="dcterms:W3CDTF">2025-05-11T01:30:59Z</dcterms:created>
  <dcterms:modified xsi:type="dcterms:W3CDTF">2025-10-15T05:36:32Z</dcterms:modified>
</cp:coreProperties>
</file>